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34"/>
  </p:notesMasterIdLst>
  <p:handoutMasterIdLst>
    <p:handoutMasterId r:id="rId35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74" r:id="rId11"/>
    <p:sldId id="275" r:id="rId12"/>
    <p:sldId id="267" r:id="rId13"/>
    <p:sldId id="268" r:id="rId14"/>
    <p:sldId id="269" r:id="rId15"/>
    <p:sldId id="276" r:id="rId16"/>
    <p:sldId id="270" r:id="rId17"/>
    <p:sldId id="277" r:id="rId18"/>
    <p:sldId id="271" r:id="rId19"/>
    <p:sldId id="278" r:id="rId20"/>
    <p:sldId id="272" r:id="rId21"/>
    <p:sldId id="27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IA YEBEL" initials="NY" lastIdx="1" clrIdx="0">
    <p:extLst>
      <p:ext uri="{19B8F6BF-5375-455C-9EA6-DF929625EA0E}">
        <p15:presenceInfo xmlns:p15="http://schemas.microsoft.com/office/powerpoint/2012/main" userId="82c2527fcd939c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0T18:49:17.88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13/06/2023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ourses.lumenlearning.com/marketing-spring2016/chapter/reading-marketing-define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9378" y="1"/>
            <a:ext cx="7552622" cy="4325112"/>
          </a:xfrm>
        </p:spPr>
        <p:txBody>
          <a:bodyPr rtlCol="0">
            <a:normAutofit fontScale="90000"/>
          </a:bodyPr>
          <a:lstStyle/>
          <a:p>
            <a:pPr rtl="0"/>
            <a:br>
              <a:rPr lang="fr" sz="8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fr" sz="8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" sz="9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Segmentez Des Clients D’un Site E-Commerce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333426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" sz="2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" sz="2200" cap="none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amuel Dieudonné Yebel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" sz="2200" cap="none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Etudiant en Data Science OPENCLASSROOMS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" sz="2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fr" sz="2200" cap="none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rojet5</a:t>
            </a:r>
            <a:endParaRPr lang="fr" sz="2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B2275759-BFAB-13A3-8837-0F7D2647E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4610501" cy="68580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429609C-3B07-A273-EECE-65A1048EF317}"/>
              </a:ext>
            </a:extLst>
          </p:cNvPr>
          <p:cNvSpPr txBox="1"/>
          <p:nvPr/>
        </p:nvSpPr>
        <p:spPr>
          <a:xfrm>
            <a:off x="0" y="5600700"/>
            <a:ext cx="861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4" tooltip="https://courses.lumenlearning.com/marketing-spring2016/chapter/reading-marketing-defined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/3.0/"/>
              </a:rPr>
              <a:t>CC BY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C860BA-9A5C-00B1-26DF-B22630DA4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426679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Moyens de paiements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F38898-20A8-E1C9-69AC-F1191CED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D69795-0865-CDCE-3ABF-9DC9267F3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5" y="1302589"/>
            <a:ext cx="5296242" cy="46237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26670B-293B-A42E-FA83-7E89DFBA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18" y="103517"/>
            <a:ext cx="6280030" cy="25189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E13139-D01B-88FA-46F3-ABCAE1B2F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28" y="2743201"/>
            <a:ext cx="6271404" cy="33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0ED793-B50D-B71D-74D3-DCA81747B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3" y="232913"/>
            <a:ext cx="11706046" cy="5636179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000" b="0" i="0" u="none" strike="noStrike" baseline="0" dirty="0">
                <a:solidFill>
                  <a:srgbClr val="B07B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monétaire et de la satisfaction des clients</a:t>
            </a:r>
            <a:endParaRPr lang="fr-F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D05A6F-CDCD-34A8-DECD-289A74BB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80FC02-4E27-9A74-8713-12F9A01AF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928688"/>
            <a:ext cx="4899804" cy="37640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1BB1D7D-52BC-A8E2-9DE1-EA344B7B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55" y="928687"/>
            <a:ext cx="7073662" cy="391073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A9B6610-9204-07C4-FC9B-D0DE0C2B80D5}"/>
              </a:ext>
            </a:extLst>
          </p:cNvPr>
          <p:cNvSpPr txBox="1"/>
          <p:nvPr/>
        </p:nvSpPr>
        <p:spPr>
          <a:xfrm>
            <a:off x="198408" y="5003315"/>
            <a:ext cx="4710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médiane des montants totaux dépensés</a:t>
            </a:r>
          </a:p>
          <a:p>
            <a:pPr algn="l"/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 client est de 111 </a:t>
            </a:r>
            <a:r>
              <a:rPr lang="fr-FR" sz="2000" b="0" i="0" u="none" strike="noStrike" baseline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Reals</a:t>
            </a:r>
            <a:endParaRPr lang="fr-FR" sz="20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 max atteint 16000 </a:t>
            </a:r>
            <a:r>
              <a:rPr lang="fr-FR" sz="2000" b="0" i="0" u="none" strike="noStrike" baseline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Reals</a:t>
            </a:r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environ</a:t>
            </a:r>
            <a:endParaRPr lang="fr-FR" sz="20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7E319C-B4D0-4444-EB83-3296CBBB3217}"/>
              </a:ext>
            </a:extLst>
          </p:cNvPr>
          <p:cNvSpPr txBox="1"/>
          <p:nvPr/>
        </p:nvSpPr>
        <p:spPr>
          <a:xfrm>
            <a:off x="5667555" y="5029197"/>
            <a:ext cx="5684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800" b="0" i="0" u="none" strike="noStrike" baseline="0" dirty="0">
                <a:solidFill>
                  <a:srgbClr val="00B0F0"/>
                </a:solidFill>
                <a:latin typeface="ArialMT"/>
              </a:rPr>
              <a:t>●</a:t>
            </a:r>
            <a:r>
              <a:rPr lang="fr-FR" sz="1800" b="0" i="0" u="none" strike="noStrike" baseline="0" dirty="0">
                <a:latin typeface="ArialMT"/>
              </a:rPr>
              <a:t> </a:t>
            </a:r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58% des clients ont noté 5</a:t>
            </a:r>
          </a:p>
          <a:p>
            <a:pPr algn="l"/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moins de 1% ont noté 0</a:t>
            </a:r>
          </a:p>
          <a:p>
            <a:pPr algn="l"/>
            <a:r>
              <a:rPr lang="fr-FR" sz="2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● Les clients sont plutôt satisfaits des services </a:t>
            </a:r>
            <a:r>
              <a:rPr lang="fr-FR" sz="2000" b="0" i="0" u="none" strike="noStrike" baseline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Olist</a:t>
            </a:r>
            <a:endParaRPr lang="fr-FR" sz="20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6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A34DF-A463-E2AA-BD68-0213B4EA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5374"/>
            <a:ext cx="10058400" cy="1049571"/>
          </a:xfrm>
        </p:spPr>
        <p:txBody>
          <a:bodyPr>
            <a:noAutofit/>
          </a:bodyPr>
          <a:lstStyle/>
          <a:p>
            <a:r>
              <a:rPr lang="fr-FR" sz="48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III-Modélisation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CDBD7F-D183-06AA-5FB0-5A7283017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2266122"/>
            <a:ext cx="11704320" cy="3602970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Choisir: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Le bon nombre de variables,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Le bon modèle de segmentation,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Pour l’interprétation optimale des résultats des clients.</a:t>
            </a:r>
          </a:p>
          <a:p>
            <a:endParaRPr lang="fr-FR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53E138-C8EA-C8B3-E4B6-1B0B654E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7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72391-338C-F325-4232-3D4562C7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Démarche de modélisation.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5E1AF7-CB96-673A-4149-BD395678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25" y="2108201"/>
            <a:ext cx="10686553" cy="3760891"/>
          </a:xfrm>
        </p:spPr>
        <p:txBody>
          <a:bodyPr>
            <a:normAutofit lnSpcReduction="10000"/>
          </a:bodyPr>
          <a:lstStyle/>
          <a:p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Segmentation RFM (Récence, Fréquence, Montant) non supervisée.</a:t>
            </a:r>
          </a:p>
          <a:p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Modèles essayés:</a:t>
            </a:r>
          </a:p>
          <a:p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 KMEANS,</a:t>
            </a:r>
          </a:p>
          <a:p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 Clustering Hiérarchique,</a:t>
            </a:r>
          </a:p>
          <a:p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3- DBSCAN</a:t>
            </a:r>
          </a:p>
          <a:p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4- Segmentation avec 4 variables: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218665-0661-C9F0-5289-5D64FB0C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2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AA5532-430E-F52E-C8DB-6CE77E76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Processus de Segmentation.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5C65EF-608D-7399-8A49-25D3F5C2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3" y="1948070"/>
            <a:ext cx="11871297" cy="4261899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D6587A-7917-F0B6-8B66-C39898F0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3FB259-F752-D343-FDB2-93FC86706B31}"/>
              </a:ext>
            </a:extLst>
          </p:cNvPr>
          <p:cNvSpPr/>
          <p:nvPr/>
        </p:nvSpPr>
        <p:spPr>
          <a:xfrm>
            <a:off x="500932" y="2441050"/>
            <a:ext cx="2218414" cy="10972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Standardisation des données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D1093-7F56-DC68-214D-475CB8912332}"/>
              </a:ext>
            </a:extLst>
          </p:cNvPr>
          <p:cNvSpPr/>
          <p:nvPr/>
        </p:nvSpPr>
        <p:spPr>
          <a:xfrm>
            <a:off x="3633745" y="2401297"/>
            <a:ext cx="2775006" cy="10416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Réduction de dimension: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ACP (Analyse en composantes principales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45041-0FB7-D536-C0EE-21AFA59378B1}"/>
              </a:ext>
            </a:extLst>
          </p:cNvPr>
          <p:cNvSpPr/>
          <p:nvPr/>
        </p:nvSpPr>
        <p:spPr>
          <a:xfrm>
            <a:off x="7211833" y="2218413"/>
            <a:ext cx="4619708" cy="1534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de l’Algorithme de: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*KMEANS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*Clustering Hiérarchique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*DBSCAN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79A4B-4047-45E2-6A82-90844072F0BF}"/>
              </a:ext>
            </a:extLst>
          </p:cNvPr>
          <p:cNvSpPr/>
          <p:nvPr/>
        </p:nvSpPr>
        <p:spPr>
          <a:xfrm>
            <a:off x="564548" y="4603808"/>
            <a:ext cx="3156668" cy="13755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Variables choisies: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*Récence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*Fréquence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*Montant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*Satisfaction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EF748F-6350-2B35-D36F-813A5F46A15E}"/>
              </a:ext>
            </a:extLst>
          </p:cNvPr>
          <p:cNvSpPr/>
          <p:nvPr/>
        </p:nvSpPr>
        <p:spPr>
          <a:xfrm>
            <a:off x="4405023" y="4460683"/>
            <a:ext cx="3498573" cy="157435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Nombre de clusters à déterminer: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*Coefficient de Silhouette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*Méthode du Coude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58E833-44B9-B44C-9E81-237674EF6554}"/>
              </a:ext>
            </a:extLst>
          </p:cNvPr>
          <p:cNvSpPr/>
          <p:nvPr/>
        </p:nvSpPr>
        <p:spPr>
          <a:xfrm>
            <a:off x="8913411" y="4556094"/>
            <a:ext cx="2806812" cy="1383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 et interprétation des résultats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A857A30F-1212-1D3F-7A2F-47B5EF3B3040}"/>
              </a:ext>
            </a:extLst>
          </p:cNvPr>
          <p:cNvSpPr/>
          <p:nvPr/>
        </p:nvSpPr>
        <p:spPr>
          <a:xfrm>
            <a:off x="2902226" y="2822713"/>
            <a:ext cx="580445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7073F74-0722-8060-1C3C-D54B4CF2E7F8}"/>
              </a:ext>
            </a:extLst>
          </p:cNvPr>
          <p:cNvSpPr/>
          <p:nvPr/>
        </p:nvSpPr>
        <p:spPr>
          <a:xfrm>
            <a:off x="6520070" y="2878372"/>
            <a:ext cx="54068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FF2CD05-3BBA-79F1-CE02-D6D4C729969C}"/>
              </a:ext>
            </a:extLst>
          </p:cNvPr>
          <p:cNvSpPr/>
          <p:nvPr/>
        </p:nvSpPr>
        <p:spPr>
          <a:xfrm>
            <a:off x="3864334" y="5271715"/>
            <a:ext cx="43732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90BF5BF2-BD3C-FCB2-D9ED-C5B5F7DA7AB8}"/>
              </a:ext>
            </a:extLst>
          </p:cNvPr>
          <p:cNvSpPr/>
          <p:nvPr/>
        </p:nvSpPr>
        <p:spPr>
          <a:xfrm>
            <a:off x="8118282" y="5390985"/>
            <a:ext cx="4770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BDEB236-AF51-A541-6F51-C97ACA3233B8}"/>
              </a:ext>
            </a:extLst>
          </p:cNvPr>
          <p:cNvCxnSpPr>
            <a:cxnSpLocks/>
          </p:cNvCxnSpPr>
          <p:nvPr/>
        </p:nvCxnSpPr>
        <p:spPr>
          <a:xfrm flipV="1">
            <a:off x="286247" y="3919993"/>
            <a:ext cx="1256306" cy="4373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Organigramme : Connecteur 19">
            <a:extLst>
              <a:ext uri="{FF2B5EF4-FFF2-40B4-BE49-F238E27FC236}">
                <a16:creationId xmlns:a16="http://schemas.microsoft.com/office/drawing/2014/main" id="{890ECB8A-8932-CE5E-D1A1-04A04838D9D5}"/>
              </a:ext>
            </a:extLst>
          </p:cNvPr>
          <p:cNvSpPr/>
          <p:nvPr/>
        </p:nvSpPr>
        <p:spPr>
          <a:xfrm>
            <a:off x="1523135" y="3821066"/>
            <a:ext cx="193896" cy="19389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34269CA-79A3-3D62-4C2D-9BEBE34D7CB9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717031" y="3918014"/>
            <a:ext cx="1217005" cy="2882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Organigramme : Connecteur 23">
            <a:extLst>
              <a:ext uri="{FF2B5EF4-FFF2-40B4-BE49-F238E27FC236}">
                <a16:creationId xmlns:a16="http://schemas.microsoft.com/office/drawing/2014/main" id="{532640FF-70D0-A97D-1086-CC239A199950}"/>
              </a:ext>
            </a:extLst>
          </p:cNvPr>
          <p:cNvSpPr/>
          <p:nvPr/>
        </p:nvSpPr>
        <p:spPr>
          <a:xfrm>
            <a:off x="2923431" y="4155003"/>
            <a:ext cx="176269" cy="19389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E5BDC457-DEAD-C9FC-E5F3-888DF5C46C5E}"/>
              </a:ext>
            </a:extLst>
          </p:cNvPr>
          <p:cNvCxnSpPr>
            <a:cxnSpLocks/>
          </p:cNvCxnSpPr>
          <p:nvPr/>
        </p:nvCxnSpPr>
        <p:spPr>
          <a:xfrm flipV="1">
            <a:off x="3044043" y="3919993"/>
            <a:ext cx="1130394" cy="32400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Organigramme : Connecteur 26">
            <a:extLst>
              <a:ext uri="{FF2B5EF4-FFF2-40B4-BE49-F238E27FC236}">
                <a16:creationId xmlns:a16="http://schemas.microsoft.com/office/drawing/2014/main" id="{73C29E80-30D0-C022-6D26-73577938D644}"/>
              </a:ext>
            </a:extLst>
          </p:cNvPr>
          <p:cNvSpPr/>
          <p:nvPr/>
        </p:nvSpPr>
        <p:spPr>
          <a:xfrm>
            <a:off x="4139975" y="3829010"/>
            <a:ext cx="176269" cy="19389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3CB8E73-E31F-E061-0A1B-0BF4162CAE3E}"/>
              </a:ext>
            </a:extLst>
          </p:cNvPr>
          <p:cNvCxnSpPr>
            <a:cxnSpLocks/>
          </p:cNvCxnSpPr>
          <p:nvPr/>
        </p:nvCxnSpPr>
        <p:spPr>
          <a:xfrm>
            <a:off x="4252636" y="3925958"/>
            <a:ext cx="1655186" cy="2087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Organigramme : Connecteur 33">
            <a:extLst>
              <a:ext uri="{FF2B5EF4-FFF2-40B4-BE49-F238E27FC236}">
                <a16:creationId xmlns:a16="http://schemas.microsoft.com/office/drawing/2014/main" id="{B55A71C5-ACD7-8696-FEDA-333D46E0E557}"/>
              </a:ext>
            </a:extLst>
          </p:cNvPr>
          <p:cNvSpPr/>
          <p:nvPr/>
        </p:nvSpPr>
        <p:spPr>
          <a:xfrm>
            <a:off x="5905164" y="4067552"/>
            <a:ext cx="176269" cy="19389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8208D11-22CC-C776-34EE-AEC45936FD55}"/>
              </a:ext>
            </a:extLst>
          </p:cNvPr>
          <p:cNvCxnSpPr>
            <a:stCxn id="34" idx="6"/>
          </p:cNvCxnSpPr>
          <p:nvPr/>
        </p:nvCxnSpPr>
        <p:spPr>
          <a:xfrm flipV="1">
            <a:off x="6081433" y="3975652"/>
            <a:ext cx="1686991" cy="1888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Organigramme : Connecteur 36">
            <a:extLst>
              <a:ext uri="{FF2B5EF4-FFF2-40B4-BE49-F238E27FC236}">
                <a16:creationId xmlns:a16="http://schemas.microsoft.com/office/drawing/2014/main" id="{DD26245E-6F81-41B9-5EC3-D749524BED16}"/>
              </a:ext>
            </a:extLst>
          </p:cNvPr>
          <p:cNvSpPr/>
          <p:nvPr/>
        </p:nvSpPr>
        <p:spPr>
          <a:xfrm>
            <a:off x="7710177" y="3893489"/>
            <a:ext cx="160245" cy="17626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73670F87-86B7-63D6-4C5C-1D9598DD955D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7870422" y="3981624"/>
            <a:ext cx="1408750" cy="2882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Organigramme : Connecteur 42">
            <a:extLst>
              <a:ext uri="{FF2B5EF4-FFF2-40B4-BE49-F238E27FC236}">
                <a16:creationId xmlns:a16="http://schemas.microsoft.com/office/drawing/2014/main" id="{6AA854B9-2562-CD80-9F55-68F368E90A49}"/>
              </a:ext>
            </a:extLst>
          </p:cNvPr>
          <p:cNvSpPr/>
          <p:nvPr/>
        </p:nvSpPr>
        <p:spPr>
          <a:xfrm>
            <a:off x="9228810" y="4211596"/>
            <a:ext cx="176269" cy="1602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670BDC8-E7EE-612A-4024-1167AB2BF650}"/>
              </a:ext>
            </a:extLst>
          </p:cNvPr>
          <p:cNvCxnSpPr>
            <a:cxnSpLocks/>
          </p:cNvCxnSpPr>
          <p:nvPr/>
        </p:nvCxnSpPr>
        <p:spPr>
          <a:xfrm flipV="1">
            <a:off x="9333520" y="4094922"/>
            <a:ext cx="2076604" cy="1967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Organigramme : Connecteur 48">
            <a:extLst>
              <a:ext uri="{FF2B5EF4-FFF2-40B4-BE49-F238E27FC236}">
                <a16:creationId xmlns:a16="http://schemas.microsoft.com/office/drawing/2014/main" id="{C4C76EF7-629F-C773-D768-467E631F7185}"/>
              </a:ext>
            </a:extLst>
          </p:cNvPr>
          <p:cNvSpPr/>
          <p:nvPr/>
        </p:nvSpPr>
        <p:spPr>
          <a:xfrm>
            <a:off x="11359764" y="4012759"/>
            <a:ext cx="176269" cy="17626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9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E595D9-729A-CD26-41E8-705D93516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81" y="215661"/>
            <a:ext cx="11645661" cy="5653432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ACP: Réduction de dimension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99FB20-B61D-8927-9028-B3644400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41B1B8-228D-363B-5FF1-5901A9A1A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7" y="1026543"/>
            <a:ext cx="6004780" cy="50741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E212B60-C942-D08A-51BB-D38AFBE1F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51" y="828134"/>
            <a:ext cx="5650302" cy="29329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FD3325-4AD4-7E16-AF21-3C3D13EE6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3890504"/>
            <a:ext cx="5037828" cy="23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503D4-5256-DDD1-B00B-E22EDE39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88040"/>
          </a:xfrm>
        </p:spPr>
        <p:txBody>
          <a:bodyPr>
            <a:normAutofit fontScale="90000"/>
          </a:bodyPr>
          <a:lstStyle/>
          <a:p>
            <a:r>
              <a:rPr lang="fr-FR" sz="4000" b="0" i="0" u="none" strike="noStrike" baseline="0" dirty="0">
                <a:solidFill>
                  <a:srgbClr val="B07B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 hiérarchique sur les variables RFM </a:t>
            </a:r>
            <a:endParaRPr lang="fr-F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747E49-6FF2-E514-63C9-B31417EDE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47" y="1184744"/>
            <a:ext cx="11561196" cy="4628689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FC8C0A-992F-0316-E1C2-4827186F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258714-3877-CD4D-37A7-96F99A456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1" y="1208599"/>
            <a:ext cx="11362413" cy="47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EBC092-5526-B90C-9426-7433DB1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B6034BB-6831-0AE8-29B3-A9B1B965F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40" y="207035"/>
            <a:ext cx="11559396" cy="5662058"/>
          </a:xfrm>
        </p:spPr>
        <p:txBody>
          <a:bodyPr>
            <a:normAutofit/>
          </a:bodyPr>
          <a:lstStyle/>
          <a:p>
            <a:r>
              <a:rPr lang="fr-FR" sz="4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DBSCAN sur variables RFM </a:t>
            </a:r>
          </a:p>
          <a:p>
            <a:r>
              <a:rPr lang="fr-FR" sz="2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Dans cet algorithme? Deux points sont clés:</a:t>
            </a:r>
          </a:p>
          <a:p>
            <a:endParaRPr lang="fr-FR" sz="24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La métrique utilisée pour évaluer la distance entre entre une observation et se voisins.</a:t>
            </a:r>
          </a:p>
          <a:p>
            <a:r>
              <a:rPr lang="fr-FR" sz="2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Le choix de epsilon</a:t>
            </a:r>
          </a:p>
          <a:p>
            <a:pPr marL="201168" lvl="1" indent="0">
              <a:buNone/>
            </a:pPr>
            <a:r>
              <a:rPr lang="fr-FR" sz="2000" dirty="0">
                <a:solidFill>
                  <a:srgbClr val="00B0F0"/>
                </a:solidFill>
              </a:rPr>
              <a:t>Nous avons testé 4 epsilon différents en supposant le min(pts) = 4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C5486159-2DD8-9C09-2D20-68DFF8B3C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79978"/>
              </p:ext>
            </p:extLst>
          </p:nvPr>
        </p:nvGraphicFramePr>
        <p:xfrm>
          <a:off x="2032000" y="4083952"/>
          <a:ext cx="5418666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22">
                  <a:extLst>
                    <a:ext uri="{9D8B030D-6E8A-4147-A177-3AD203B41FA5}">
                      <a16:colId xmlns:a16="http://schemas.microsoft.com/office/drawing/2014/main" val="688348491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1782077882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4223120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min(pts) </a:t>
                      </a:r>
                      <a:endParaRPr lang="fr-FR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Esp1=1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1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Esp1=0.5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016713"/>
                  </a:ext>
                </a:extLst>
              </a:tr>
              <a:tr h="255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Esp1=0.3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161754"/>
                  </a:ext>
                </a:extLst>
              </a:tr>
              <a:tr h="255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Esp1=0.2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426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4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299AD-FB52-2A96-A155-A155F915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75505"/>
          </a:xfrm>
        </p:spPr>
        <p:txBody>
          <a:bodyPr>
            <a:normAutofit/>
          </a:bodyPr>
          <a:lstStyle/>
          <a:p>
            <a:r>
              <a:rPr lang="fr-FR" sz="4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DBSCAN sur variables RFM</a:t>
            </a:r>
            <a:endParaRPr lang="fr-FR" sz="40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042173-D647-506C-17C8-1032101C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43" y="1288111"/>
            <a:ext cx="11441927" cy="4580981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B2428A-85F7-51DA-E619-24021ED6E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8286CB-604B-F032-3F7B-964E7F500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" y="923027"/>
            <a:ext cx="5374257" cy="47325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9075D2-A3C8-2936-8D7A-C0D20DFE6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49" y="983413"/>
            <a:ext cx="5900472" cy="47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79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5D11F-263E-0F05-99A1-72A47CC66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3" y="241540"/>
            <a:ext cx="11533516" cy="5627553"/>
          </a:xfrm>
        </p:spPr>
        <p:txBody>
          <a:bodyPr>
            <a:normAutofit/>
          </a:bodyPr>
          <a:lstStyle/>
          <a:p>
            <a:r>
              <a:rPr lang="fr-FR" sz="4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KMEANS sur variables RFM</a:t>
            </a:r>
            <a:r>
              <a:rPr lang="fr-F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Principe: </a:t>
            </a:r>
            <a:r>
              <a:rPr lang="fr-FR" sz="20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Étant donnés des points et un entier k, l’algorithme vise à diviser les points en k groupes, appelés </a:t>
            </a:r>
            <a:r>
              <a:rPr lang="fr-FR" sz="20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clusters</a:t>
            </a:r>
            <a:r>
              <a:rPr lang="fr-FR" sz="20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homogènes et compacts.</a:t>
            </a:r>
          </a:p>
          <a:p>
            <a:pPr marL="0" lvl="0" indent="0" fontAlgn="base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* Considérer </a:t>
            </a:r>
            <a:r>
              <a:rPr lang="fr-FR" sz="2000" b="1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chacun des points comme un centroïde</a:t>
            </a: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fr-FR" sz="2000" kern="1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fontAlgn="base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* R</a:t>
            </a:r>
            <a:r>
              <a:rPr lang="fr-FR" sz="2000" b="1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egrouper chaque centroïde avec son centroïde voisin le plus proche.</a:t>
            </a:r>
            <a:endParaRPr lang="fr-FR" sz="2000" kern="1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fontAlgn="base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* C</a:t>
            </a:r>
            <a:r>
              <a:rPr lang="fr-FR" sz="2000" b="1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alculer</a:t>
            </a: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des </a:t>
            </a:r>
            <a:r>
              <a:rPr lang="fr-FR" sz="2000" b="1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nouveaux centroïdes</a:t>
            </a: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qui seront les </a:t>
            </a:r>
            <a:r>
              <a:rPr lang="fr-FR" sz="2000" b="1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centres de gravité des clusters nouvellement créés</a:t>
            </a:r>
            <a:r>
              <a:rPr lang="fr-FR" sz="2000" kern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 </a:t>
            </a:r>
            <a:endParaRPr lang="fr-FR" sz="2000" kern="1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est donc important de déterminer le nombre Optimal de K cluster.</a:t>
            </a:r>
          </a:p>
          <a:p>
            <a:r>
              <a:rPr lang="fr-FR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Nous Appliquons les algorithmes:</a:t>
            </a:r>
          </a:p>
          <a:p>
            <a:pPr lvl="1"/>
            <a:r>
              <a:rPr lang="fr-FR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1- Du coude</a:t>
            </a:r>
          </a:p>
          <a:p>
            <a:pPr lvl="1"/>
            <a:r>
              <a:rPr lang="fr-FR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 Le Coefficient de </a:t>
            </a:r>
            <a:r>
              <a:rPr lang="fr-FR" sz="20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Silhhouette</a:t>
            </a:r>
            <a:r>
              <a:rPr lang="fr-FR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940D26-09B9-E2DC-7154-E4F8F4B95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0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5C0AD7F-58BD-DE31-C18E-950B0497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84459"/>
            <a:ext cx="10058400" cy="3871447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I-Problématique</a:t>
            </a:r>
            <a:b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II-Traitement &amp; Analyse des Datasets</a:t>
            </a:r>
            <a:b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III-Modélisation</a:t>
            </a:r>
            <a:b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IV-Simulation de la Stabilité du Modèle.</a:t>
            </a:r>
            <a:b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V-Conclusion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3F0EFF-D746-120B-9269-24B62666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81F3-FFCD-4236-B158-26C78CAC6E11}" type="datetime1">
              <a:rPr lang="fr-FR" smtClean="0"/>
              <a:pPr/>
              <a:t>13/06/2023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94B43E7-E439-FB89-5766-7AA9BA00EC4F}"/>
              </a:ext>
            </a:extLst>
          </p:cNvPr>
          <p:cNvSpPr txBox="1"/>
          <p:nvPr/>
        </p:nvSpPr>
        <p:spPr>
          <a:xfrm>
            <a:off x="779228" y="699715"/>
            <a:ext cx="9438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Sommaire</a:t>
            </a:r>
            <a:endParaRPr lang="fr-FR" sz="8800" dirty="0"/>
          </a:p>
        </p:txBody>
      </p:sp>
    </p:spTree>
    <p:extLst>
      <p:ext uri="{BB962C8B-B14F-4D97-AF65-F5344CB8AC3E}">
        <p14:creationId xmlns:p14="http://schemas.microsoft.com/office/powerpoint/2010/main" val="4187308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7AE928-B3BA-F6B4-8627-235FBD67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5260"/>
          </a:xfrm>
        </p:spPr>
        <p:txBody>
          <a:bodyPr>
            <a:normAutofit/>
          </a:bodyPr>
          <a:lstStyle/>
          <a:p>
            <a:r>
              <a:rPr lang="fr-FR" sz="4000" b="0" i="0" u="none" strike="noStrike" baseline="0" dirty="0">
                <a:solidFill>
                  <a:srgbClr val="B07B5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KMEANS sur variables RFM</a:t>
            </a:r>
            <a:endParaRPr lang="fr-F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82AFD8-49AA-29CC-ABAF-0698C2C18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8" y="1391479"/>
            <a:ext cx="10678602" cy="4477614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947D4-56A1-53D4-82F5-507B148A5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312661-D355-1B61-B054-7EA2F0C19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110992"/>
            <a:ext cx="5494350" cy="4502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E5BB8E-DD76-57C4-0080-42FBC467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18" y="1110991"/>
            <a:ext cx="5956457" cy="4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3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39A92-4627-5CE1-5B18-E9FAFD328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25" y="286604"/>
            <a:ext cx="10797872" cy="778872"/>
          </a:xfrm>
        </p:spPr>
        <p:txBody>
          <a:bodyPr>
            <a:normAutofit/>
          </a:bodyPr>
          <a:lstStyle/>
          <a:p>
            <a:r>
              <a:rPr lang="fr-FR" sz="36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 et interprétation des clusters du Kmeans  </a:t>
            </a:r>
            <a:endParaRPr lang="fr-FR" sz="36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4855DA-94BA-8E44-E101-3E744C39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24" y="1455089"/>
            <a:ext cx="10702456" cy="4414003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9185C5-E29F-0B0D-122E-4F990762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B12DA9-FB06-4A1E-50D1-3DB809C9A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8" y="1457864"/>
            <a:ext cx="3890278" cy="443397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45C25D5-AFCF-91E6-A65E-B51304513E19}"/>
              </a:ext>
            </a:extLst>
          </p:cNvPr>
          <p:cNvSpPr txBox="1"/>
          <p:nvPr/>
        </p:nvSpPr>
        <p:spPr>
          <a:xfrm>
            <a:off x="5236234" y="1347514"/>
            <a:ext cx="66854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recency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payment_value</a:t>
            </a:r>
            <a:endParaRPr lang="fr-FR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count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				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	85.0	1.0	148.0	33907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	456.0	1.0	159.0	21287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	221.0	2.0	809.0	4100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	253.0	1.0	152.0	34064</a:t>
            </a:r>
          </a:p>
          <a:p>
            <a:endParaRPr lang="fr-FR" dirty="0"/>
          </a:p>
          <a:p>
            <a:r>
              <a:rPr lang="fr-FR" dirty="0">
                <a:solidFill>
                  <a:srgbClr val="00B0F0"/>
                </a:solidFill>
              </a:rPr>
              <a:t>Cluster 0 : clients récents et unique avec un panier moyen de 148 </a:t>
            </a:r>
            <a:r>
              <a:rPr lang="fr-FR" dirty="0" err="1">
                <a:solidFill>
                  <a:srgbClr val="00B0F0"/>
                </a:solidFill>
              </a:rPr>
              <a:t>Reals</a:t>
            </a:r>
            <a:r>
              <a:rPr lang="fr-FR" dirty="0">
                <a:solidFill>
                  <a:srgbClr val="00B0F0"/>
                </a:solidFill>
              </a:rPr>
              <a:t> donc </a:t>
            </a:r>
            <a:r>
              <a:rPr lang="fr-FR" dirty="0" err="1">
                <a:solidFill>
                  <a:srgbClr val="00B0F0"/>
                </a:solidFill>
              </a:rPr>
              <a:t>plutot</a:t>
            </a:r>
            <a:r>
              <a:rPr lang="fr-FR" dirty="0">
                <a:solidFill>
                  <a:srgbClr val="00B0F0"/>
                </a:solidFill>
              </a:rPr>
              <a:t> bas.</a:t>
            </a:r>
          </a:p>
          <a:p>
            <a:r>
              <a:rPr lang="fr-FR" dirty="0">
                <a:solidFill>
                  <a:srgbClr val="00B0F0"/>
                </a:solidFill>
              </a:rPr>
              <a:t>Cluster 1: clients réguliers, avec au moins 2 commandes dernière commande il y a 7 mois environ avec un panier moyen de 809</a:t>
            </a:r>
          </a:p>
          <a:p>
            <a:r>
              <a:rPr lang="fr-FR" dirty="0">
                <a:solidFill>
                  <a:srgbClr val="00B0F0"/>
                </a:solidFill>
              </a:rPr>
              <a:t>Cluster 2 : Les clients ayant commandé il y a 8,5 mois , avec un panier moyen de 152, donc </a:t>
            </a:r>
            <a:r>
              <a:rPr lang="fr-FR" dirty="0" err="1">
                <a:solidFill>
                  <a:srgbClr val="00B0F0"/>
                </a:solidFill>
              </a:rPr>
              <a:t>plutot</a:t>
            </a:r>
            <a:r>
              <a:rPr lang="fr-FR" dirty="0">
                <a:solidFill>
                  <a:srgbClr val="00B0F0"/>
                </a:solidFill>
              </a:rPr>
              <a:t> faible.</a:t>
            </a:r>
          </a:p>
          <a:p>
            <a:r>
              <a:rPr lang="fr-FR" dirty="0">
                <a:solidFill>
                  <a:srgbClr val="00B0F0"/>
                </a:solidFill>
              </a:rPr>
              <a:t>Cluster 3 : Clients </a:t>
            </a:r>
            <a:r>
              <a:rPr lang="fr-FR" dirty="0" err="1">
                <a:solidFill>
                  <a:srgbClr val="00B0F0"/>
                </a:solidFill>
              </a:rPr>
              <a:t>tres</a:t>
            </a:r>
            <a:r>
              <a:rPr lang="fr-FR" dirty="0">
                <a:solidFill>
                  <a:srgbClr val="00B0F0"/>
                </a:solidFill>
              </a:rPr>
              <a:t> anciens ( de plus d'un an, 15 mois) avec un panier moyen de 160.</a:t>
            </a:r>
          </a:p>
        </p:txBody>
      </p:sp>
    </p:spTree>
    <p:extLst>
      <p:ext uri="{BB962C8B-B14F-4D97-AF65-F5344CB8AC3E}">
        <p14:creationId xmlns:p14="http://schemas.microsoft.com/office/powerpoint/2010/main" val="367675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7065FA-1E64-6206-8A43-296263A67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72" y="1915064"/>
            <a:ext cx="10929668" cy="3954028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L’algorithme de Kmeans apparaît être le meilleur modèle des trois avec </a:t>
            </a:r>
            <a:r>
              <a:rPr lang="fr-FR" sz="400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avec</a:t>
            </a:r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 clusters homogènes.</a:t>
            </a:r>
          </a:p>
          <a:p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Dans la suite de ce travail, nous essayerons de l’améliorer.  </a:t>
            </a:r>
          </a:p>
          <a:p>
            <a:endParaRPr lang="fr-FR" sz="22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DD82E-DBA4-AE7A-9B88-32FE8D59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251FF-D9C7-0FA3-28A2-2144956C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011"/>
            <a:ext cx="12192000" cy="5800082"/>
          </a:xfrm>
        </p:spPr>
        <p:txBody>
          <a:bodyPr/>
          <a:lstStyle/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 RFM </a:t>
            </a:r>
            <a:r>
              <a:rPr lang="fr-FR" sz="48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fr-FR" sz="4800" b="0" i="0" u="none" strike="noStrike" baseline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fr-FR" sz="48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avec 4 variables.</a:t>
            </a:r>
          </a:p>
          <a:p>
            <a:endParaRPr lang="fr-FR" sz="48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4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Récence</a:t>
            </a:r>
          </a:p>
          <a:p>
            <a:r>
              <a:rPr lang="fr-FR" sz="4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Fréquence</a:t>
            </a:r>
          </a:p>
          <a:p>
            <a:r>
              <a:rPr lang="fr-FR" sz="4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Montant</a:t>
            </a:r>
          </a:p>
          <a:p>
            <a:r>
              <a:rPr lang="fr-FR" sz="4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Satisfaction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13BE62-9EC9-E3B8-9A8D-6A843FAF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3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5E3928-3371-8500-8BE1-2AF64B74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224287"/>
            <a:ext cx="11697418" cy="5644805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ACP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CAA499-893F-9A78-5DCC-B600FA92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19C7E3-602A-40A4-2A16-90A542D7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112"/>
            <a:ext cx="5641675" cy="490162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EF944F-7682-7A6C-0D60-B32669A096FD}"/>
              </a:ext>
            </a:extLst>
          </p:cNvPr>
          <p:cNvSpPr txBox="1"/>
          <p:nvPr/>
        </p:nvSpPr>
        <p:spPr>
          <a:xfrm>
            <a:off x="3467829" y="112145"/>
            <a:ext cx="3648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Trois composantes principales nécessaires pour l’analyse.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01A7BF-22CC-3104-2615-CE3168B19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74" y="1110991"/>
            <a:ext cx="5640762" cy="4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6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30165A-587A-7551-0758-A27FFCD02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87" y="327805"/>
            <a:ext cx="11585275" cy="5541288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Déterminer le K nombre de clusters optimal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80B191-C2AB-0AF3-308A-E5A7D207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C3CBCA-50C0-1DDA-CFE5-1EFEE1398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991"/>
            <a:ext cx="3976777" cy="46360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A40201-A347-6CCF-8FBB-21A418AF7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80" y="1110991"/>
            <a:ext cx="4157932" cy="46360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4767D8-B9C2-B8C8-FF19-4343EB78F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6" y="1110991"/>
            <a:ext cx="4047909" cy="4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4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A76930-DEE4-1B33-C386-9B478622C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5" y="172528"/>
            <a:ext cx="11783683" cy="5696565"/>
          </a:xfrm>
        </p:spPr>
        <p:txBody>
          <a:bodyPr>
            <a:normAutofit/>
          </a:bodyPr>
          <a:lstStyle/>
          <a:p>
            <a:r>
              <a:rPr lang="fr-FR" sz="4000" dirty="0"/>
              <a:t> </a:t>
            </a:r>
            <a:r>
              <a:rPr lang="fr-FR" sz="4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 et interprétation des clusters du Kmeans  </a:t>
            </a:r>
            <a:endParaRPr lang="fr-FR" sz="4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65A8F-9AB6-36E1-B84A-E1F04939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E49DDB-D3FB-96BE-1A5A-F6383B48F7DA}"/>
              </a:ext>
            </a:extLst>
          </p:cNvPr>
          <p:cNvSpPr txBox="1"/>
          <p:nvPr/>
        </p:nvSpPr>
        <p:spPr>
          <a:xfrm>
            <a:off x="5721462" y="1443841"/>
            <a:ext cx="62951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recency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monetary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satisfaction</a:t>
            </a:r>
          </a:p>
          <a:p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count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fr-FR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					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	122.0	1.0	144.0	42160	5.0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	392.0	1.0	149.0	31820	5.0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	234.0	1.0	181.0	15293	2.0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	239.0	1.0	1768.0	1320	4.0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	219.0	2.0	351.0	2765	4.0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0: Clients unique satisfaits commencent à être anciens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 Clients mécontents unique (7 mois)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2: Clients récents, satisfaits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3: Clients presque perdus( + 13 mois ) , satisfaits du service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4: Clients réguliers avec dépense totale élevé et plutôt satisfaits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A474EC-EAA0-6D96-6603-3EF6D09F9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" y="1311214"/>
            <a:ext cx="5072096" cy="480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1A12EE-C5E1-7E24-13B7-A49AE1ABF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400799"/>
          </a:xfrm>
        </p:spPr>
        <p:txBody>
          <a:bodyPr/>
          <a:lstStyle/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Segmentation RFM </a:t>
            </a:r>
            <a:r>
              <a:rPr lang="fr-FR" sz="48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fr-FR" sz="4800" b="0" i="0" u="none" strike="noStrike" baseline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fr-FR" sz="48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avec  variables.</a:t>
            </a:r>
          </a:p>
          <a:p>
            <a:endParaRPr lang="fr-FR" sz="48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Récence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Fréquence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Montant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Satisfaction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36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 Paiement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287C20-DD85-2C14-DC75-9FF07CBF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40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3708DF-7BD4-A75C-1144-4E0D6D9F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87" y="224287"/>
            <a:ext cx="11766430" cy="6029864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ACP </a:t>
            </a:r>
            <a:r>
              <a:rPr lang="fr-FR" sz="4800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7C2FEE-6960-2255-58C9-99D67731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5DB38F-1560-4292-95D5-268700CB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" y="1110991"/>
            <a:ext cx="5435444" cy="51000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B504244-C667-6E5A-AD73-72E28ABA393E}"/>
              </a:ext>
            </a:extLst>
          </p:cNvPr>
          <p:cNvSpPr txBox="1"/>
          <p:nvPr/>
        </p:nvSpPr>
        <p:spPr>
          <a:xfrm>
            <a:off x="4063049" y="112145"/>
            <a:ext cx="3648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Quatre composantes principales nécessaires pour l’analyse.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A29BB82-1EC6-0E5B-1FD9-EB24888BB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63" y="1110991"/>
            <a:ext cx="6426680" cy="4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8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79C29-5F12-22B2-F03D-672FE9C6E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1" y="94891"/>
            <a:ext cx="11930332" cy="5774201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Déterminer le K nombre de clusters optimal </a:t>
            </a:r>
            <a:r>
              <a:rPr lang="fr-F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08318-806D-EB28-8369-B55B1A90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4C7CF0-4A9D-2947-022A-B229DE951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" y="1110991"/>
            <a:ext cx="3950149" cy="46360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092601-C480-6892-08DB-8876979F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86" y="1110991"/>
            <a:ext cx="4382216" cy="46360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384FEE-0BD3-CC80-3AC4-4D198246D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16" y="1110991"/>
            <a:ext cx="3858883" cy="4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3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A47E8-FEA5-FF96-6C0F-B07D7679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97817"/>
          </a:xfrm>
        </p:spPr>
        <p:txBody>
          <a:bodyPr/>
          <a:lstStyle/>
          <a:p>
            <a:r>
              <a:rPr lang="fr-FR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I-Problématique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9FE77-AB12-275C-4E39-CD4567AAF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906" y="1578543"/>
            <a:ext cx="10058400" cy="4319426"/>
          </a:xfrm>
        </p:spPr>
        <p:txBody>
          <a:bodyPr>
            <a:normAutofit/>
          </a:bodyPr>
          <a:lstStyle/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r>
              <a:rPr lang="fr-FR" sz="28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Olist</a:t>
            </a:r>
            <a:r>
              <a:rPr lang="fr-FR" sz="28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fr-FR" sz="28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entreprise brésilienne de vente en ligne</a:t>
            </a:r>
            <a:r>
              <a:rPr lang="fr-FR" sz="28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fr-FR" sz="28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Objectif:</a:t>
            </a:r>
          </a:p>
          <a:p>
            <a:r>
              <a:rPr lang="fr-FR" sz="28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*Segmentation des clients afin de:</a:t>
            </a:r>
          </a:p>
          <a:p>
            <a:pPr lvl="2"/>
            <a:r>
              <a:rPr lang="fr-FR" sz="22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Comprendre les différents types d’utilisateurs,</a:t>
            </a:r>
          </a:p>
          <a:p>
            <a:pPr lvl="2"/>
            <a:r>
              <a:rPr lang="fr-FR" sz="22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Utilisation facile pour les équipes marketing,</a:t>
            </a:r>
          </a:p>
          <a:p>
            <a:r>
              <a:rPr lang="fr-FR" sz="28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*Contrat de maintenance de la segmentation,</a:t>
            </a:r>
          </a:p>
          <a:p>
            <a:r>
              <a:rPr lang="fr-FR" sz="28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*Mise à disposition d’une base de données anonymisée.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B85984-E84B-3590-3785-5B5BC4A5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19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7C9B36-A306-1C96-E0A8-854101A3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769"/>
            <a:ext cx="12094234" cy="5722443"/>
          </a:xfrm>
        </p:spPr>
        <p:txBody>
          <a:bodyPr/>
          <a:lstStyle/>
          <a:p>
            <a:r>
              <a:rPr lang="fr-FR" sz="40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 et interprétation des clusters du Kmeans 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2E0C9E-7DDD-BA93-90B5-C28892AF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AA12CF-A550-5B99-62E7-7AC19DF89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" y="1302586"/>
            <a:ext cx="5624180" cy="45116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DDB3148-31C8-C203-1EC6-2096248D0235}"/>
              </a:ext>
            </a:extLst>
          </p:cNvPr>
          <p:cNvSpPr txBox="1"/>
          <p:nvPr/>
        </p:nvSpPr>
        <p:spPr>
          <a:xfrm>
            <a:off x="5969473" y="1028343"/>
            <a:ext cx="606437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recency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monetary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satisfaction	paiement</a:t>
            </a:r>
          </a:p>
          <a:p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count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endParaRPr lang="fr-FR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						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	235.0	1.0	162.0	14131	2.0	3.0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	219.0	2.0	380.0	2800	4.0	4.0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	395.0	1.0	123.0	27523	5.0	2.0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	123.0	1.0	123.0	37838	5.0	2.0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	242.0	1.0	495.0	11066	4.0	8.0</a:t>
            </a:r>
          </a:p>
          <a:p>
            <a:endParaRPr lang="fr-FR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0: Clients uniques insatisfaits commencent à être anciens.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 Clients réguliers avec dépense totale élevé et plutôt satisfaits,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2: Clients presque perdus( + 13 mois ) , satisfaits du service,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3: Clients nouveaux , satisfaits du service,</a:t>
            </a:r>
          </a:p>
          <a:p>
            <a:r>
              <a:rPr lang="fr-FR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4: Clients uniques avec dépense totale élevé et plutôt satisfaits, à relancer.</a:t>
            </a:r>
          </a:p>
        </p:txBody>
      </p:sp>
    </p:spTree>
    <p:extLst>
      <p:ext uri="{BB962C8B-B14F-4D97-AF65-F5344CB8AC3E}">
        <p14:creationId xmlns:p14="http://schemas.microsoft.com/office/powerpoint/2010/main" val="95382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C3F0A8-D1C5-D43D-1A42-D03ED283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" y="155275"/>
            <a:ext cx="11861321" cy="5713818"/>
          </a:xfrm>
        </p:spPr>
        <p:txBody>
          <a:bodyPr/>
          <a:lstStyle/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MAINTENANCE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78530B-97E9-DB02-5A5E-D1F94649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F6357B-2995-AD2C-DA44-E573DA83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1061048"/>
            <a:ext cx="9574756" cy="48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2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AB11BE-244D-AF88-0623-B9F205A5D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8" y="250167"/>
            <a:ext cx="10862382" cy="5618926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Maintenance tous les deux à trois.</a:t>
            </a:r>
          </a:p>
          <a:p>
            <a:endParaRPr lang="fr-FR" sz="48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48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Merci.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1A3F7F-F798-3EDB-B8CB-9A8033C6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F3FD9-FF57-7E43-A307-30DDF8A1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877"/>
            <a:ext cx="10058400" cy="798897"/>
          </a:xfrm>
        </p:spPr>
        <p:txBody>
          <a:bodyPr>
            <a:normAutofit fontScale="90000"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II-Traitement &amp; Analyse des Datasets</a:t>
            </a:r>
            <a:br>
              <a:rPr lang="fr-FR" sz="40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7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II-1 Présentation des Datasets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FC2984-99CF-DD1B-6773-020C2F18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906" y="2088682"/>
            <a:ext cx="10058400" cy="3953666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3BF38C-C65B-D258-BE8F-97DDA0AE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21376F-99F8-61EC-6D5F-60703592C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174282"/>
            <a:ext cx="11444438" cy="49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33FDE5-9BA2-2FB6-A5CC-DD861119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603"/>
            <a:ext cx="12192000" cy="5806189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9365B7-D13D-2911-B85C-9673C830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595C77-250B-4737-9E4A-69E5939CBC16}" type="datetime1">
              <a:rPr lang="fr-FR" smtClean="0"/>
              <a:t>13/06/2023</a:t>
            </a:fld>
            <a:endParaRPr lang="en-US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C2E5987-1B0D-D97F-4995-761488914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89158"/>
              </p:ext>
            </p:extLst>
          </p:nvPr>
        </p:nvGraphicFramePr>
        <p:xfrm>
          <a:off x="125128" y="286541"/>
          <a:ext cx="11887199" cy="6053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891">
                  <a:extLst>
                    <a:ext uri="{9D8B030D-6E8A-4147-A177-3AD203B41FA5}">
                      <a16:colId xmlns:a16="http://schemas.microsoft.com/office/drawing/2014/main" val="4289635740"/>
                    </a:ext>
                  </a:extLst>
                </a:gridCol>
                <a:gridCol w="1357162">
                  <a:extLst>
                    <a:ext uri="{9D8B030D-6E8A-4147-A177-3AD203B41FA5}">
                      <a16:colId xmlns:a16="http://schemas.microsoft.com/office/drawing/2014/main" val="3017312049"/>
                    </a:ext>
                  </a:extLst>
                </a:gridCol>
                <a:gridCol w="1318661">
                  <a:extLst>
                    <a:ext uri="{9D8B030D-6E8A-4147-A177-3AD203B41FA5}">
                      <a16:colId xmlns:a16="http://schemas.microsoft.com/office/drawing/2014/main" val="4287675848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2557693034"/>
                    </a:ext>
                  </a:extLst>
                </a:gridCol>
                <a:gridCol w="2127183">
                  <a:extLst>
                    <a:ext uri="{9D8B030D-6E8A-4147-A177-3AD203B41FA5}">
                      <a16:colId xmlns:a16="http://schemas.microsoft.com/office/drawing/2014/main" val="2785162949"/>
                    </a:ext>
                  </a:extLst>
                </a:gridCol>
                <a:gridCol w="1386038">
                  <a:extLst>
                    <a:ext uri="{9D8B030D-6E8A-4147-A177-3AD203B41FA5}">
                      <a16:colId xmlns:a16="http://schemas.microsoft.com/office/drawing/2014/main" val="3026960169"/>
                    </a:ext>
                  </a:extLst>
                </a:gridCol>
                <a:gridCol w="3638348">
                  <a:extLst>
                    <a:ext uri="{9D8B030D-6E8A-4147-A177-3AD203B41FA5}">
                      <a16:colId xmlns:a16="http://schemas.microsoft.com/office/drawing/2014/main" val="3437486494"/>
                    </a:ext>
                  </a:extLst>
                </a:gridCol>
              </a:tblGrid>
              <a:tr h="612654">
                <a:tc>
                  <a:txBody>
                    <a:bodyPr/>
                    <a:lstStyle/>
                    <a:p>
                      <a:endParaRPr lang="fr-FR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2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Tot_rows</a:t>
                      </a:r>
                      <a:endParaRPr lang="fr-FR" sz="2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2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Total_cols</a:t>
                      </a:r>
                      <a:endParaRPr lang="fr-FR" sz="2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2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Total_duplicate</a:t>
                      </a:r>
                      <a:endParaRPr lang="fr-FR" sz="2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2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Total_null</a:t>
                      </a:r>
                      <a:endParaRPr lang="fr-FR" sz="2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2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Null_cols</a:t>
                      </a:r>
                      <a:endParaRPr lang="fr-FR" sz="2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547766"/>
                  </a:ext>
                </a:extLst>
              </a:tr>
              <a:tr h="61265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customers</a:t>
                      </a:r>
                      <a:endParaRPr lang="fr-F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45400"/>
                  </a:ext>
                </a:extLst>
              </a:tr>
              <a:tr h="61265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1000163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261831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695704"/>
                  </a:ext>
                </a:extLst>
              </a:tr>
              <a:tr h="61265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112650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858170"/>
                  </a:ext>
                </a:extLst>
              </a:tr>
              <a:tr h="61265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payments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103886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765103"/>
                  </a:ext>
                </a:extLst>
              </a:tr>
              <a:tr h="61265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99224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145903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review_comment_title, review_comment_message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106582"/>
                  </a:ext>
                </a:extLst>
              </a:tr>
              <a:tr h="65802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99441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order_approved_at, order_delivered_carrier_date, order_delivered_customer_date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452325"/>
                  </a:ext>
                </a:extLst>
              </a:tr>
              <a:tr h="12220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32951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product_category_name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product_name_lenght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product_description_lenght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product_photos_qty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product_weight_g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product_length_cm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product_height_cm</a:t>
                      </a: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product_width_cm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60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95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A56EB-9D59-47D7-4E9E-DA2B6797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2505"/>
            <a:ext cx="10058400" cy="664143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II-2 Traitement des Datasets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274BAF-AA80-9CB6-42B9-8C12D433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4D535F-7BB2-77C1-6375-CBB4E85DE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78" y="1058779"/>
            <a:ext cx="12086122" cy="5130265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11962275-D5D5-6DB4-FB35-17FCEECEA8FA}"/>
              </a:ext>
            </a:extLst>
          </p:cNvPr>
          <p:cNvSpPr/>
          <p:nvPr/>
        </p:nvSpPr>
        <p:spPr>
          <a:xfrm>
            <a:off x="134755" y="1135781"/>
            <a:ext cx="2242686" cy="1549667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Suppression des doublons &amp; correction des noms des villes dans </a:t>
            </a:r>
            <a:r>
              <a:rPr lang="fr-FR" sz="13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Olist_geolocation</a:t>
            </a:r>
            <a:endParaRPr lang="fr-FR" sz="13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D198BF17-2146-CFAE-AC66-07A220A4D86B}"/>
              </a:ext>
            </a:extLst>
          </p:cNvPr>
          <p:cNvSpPr/>
          <p:nvPr/>
        </p:nvSpPr>
        <p:spPr>
          <a:xfrm>
            <a:off x="1578544" y="1135781"/>
            <a:ext cx="3031958" cy="1549667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Valeurs manquantes Olist_Order &amp; Olist_Reviw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AF68EAC8-700B-BD83-F91E-48CA247E1675}"/>
              </a:ext>
            </a:extLst>
          </p:cNvPr>
          <p:cNvSpPr/>
          <p:nvPr/>
        </p:nvSpPr>
        <p:spPr>
          <a:xfrm>
            <a:off x="3830853" y="1126156"/>
            <a:ext cx="2772078" cy="1559292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Réduction du nombre de Catégories</a:t>
            </a: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17E69F83-9BA1-1A9E-4AA9-61EB0C153862}"/>
              </a:ext>
            </a:extLst>
          </p:cNvPr>
          <p:cNvSpPr/>
          <p:nvPr/>
        </p:nvSpPr>
        <p:spPr>
          <a:xfrm>
            <a:off x="5813662" y="1116530"/>
            <a:ext cx="2637321" cy="157854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Fusion </a:t>
            </a:r>
          </a:p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7 datasets, jointure à gauche</a:t>
            </a:r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4E7A3CEF-8E79-0F3F-19CF-BC454E4A4CEA}"/>
              </a:ext>
            </a:extLst>
          </p:cNvPr>
          <p:cNvSpPr/>
          <p:nvPr/>
        </p:nvSpPr>
        <p:spPr>
          <a:xfrm>
            <a:off x="7632838" y="1106905"/>
            <a:ext cx="2772076" cy="1588170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Seules Commandes livrées retenues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9B6EBCD-E71F-B7A9-D35E-DB8E0606D99F}"/>
              </a:ext>
            </a:extLst>
          </p:cNvPr>
          <p:cNvSpPr/>
          <p:nvPr/>
        </p:nvSpPr>
        <p:spPr>
          <a:xfrm>
            <a:off x="9577138" y="1097278"/>
            <a:ext cx="2614862" cy="1607420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final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367DCE2-D3DB-F738-62C8-2514649EBC24}"/>
              </a:ext>
            </a:extLst>
          </p:cNvPr>
          <p:cNvSpPr txBox="1"/>
          <p:nvPr/>
        </p:nvSpPr>
        <p:spPr>
          <a:xfrm>
            <a:off x="115505" y="2704708"/>
            <a:ext cx="15304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261831 doublons &amp;</a:t>
            </a:r>
          </a:p>
          <a:p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retrait des accents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D03EA2-281A-8710-675A-32FE9FAC5F97}"/>
              </a:ext>
            </a:extLst>
          </p:cNvPr>
          <p:cNvSpPr txBox="1"/>
          <p:nvPr/>
        </p:nvSpPr>
        <p:spPr>
          <a:xfrm>
            <a:off x="1703678" y="2723956"/>
            <a:ext cx="24736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Olist_Order ~4,93%</a:t>
            </a:r>
          </a:p>
          <a:p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Review_comment_title:88, 34%</a:t>
            </a:r>
          </a:p>
          <a:p>
            <a:r>
              <a:rPr lang="fr-FR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Review_comment_message</a:t>
            </a:r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58,70%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434316-2CF9-63BF-1369-012059397203}"/>
              </a:ext>
            </a:extLst>
          </p:cNvPr>
          <p:cNvSpPr txBox="1"/>
          <p:nvPr/>
        </p:nvSpPr>
        <p:spPr>
          <a:xfrm>
            <a:off x="4254363" y="2709338"/>
            <a:ext cx="1424539" cy="32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73 à 14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E160250-2C6E-1EE6-2565-69FDDE5A4EFA}"/>
              </a:ext>
            </a:extLst>
          </p:cNvPr>
          <p:cNvSpPr txBox="1"/>
          <p:nvPr/>
        </p:nvSpPr>
        <p:spPr>
          <a:xfrm>
            <a:off x="7517328" y="2710830"/>
            <a:ext cx="2290813" cy="24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3420 Commandes supprimées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1AF3E31-2713-F538-4430-238B6BC3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4" y="3214824"/>
            <a:ext cx="5399765" cy="304828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29C37C0-B939-D532-81E7-08AA64B27E61}"/>
              </a:ext>
            </a:extLst>
          </p:cNvPr>
          <p:cNvSpPr txBox="1"/>
          <p:nvPr/>
        </p:nvSpPr>
        <p:spPr>
          <a:xfrm>
            <a:off x="8479857" y="3253339"/>
            <a:ext cx="371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Dataset Final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18E039-1480-4E9C-3601-1C45935E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3579962"/>
            <a:ext cx="5976973" cy="26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7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08B37-E1C1-3766-5ACA-E2CC2F6C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493043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des commandes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19CC89-6BB5-0FD5-7683-60860602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14401"/>
            <a:ext cx="10058400" cy="4954692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C7874-3E7B-D49A-5C15-B6267841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1C4C35-609C-E56C-537A-75B0CE2BC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2900"/>
            <a:ext cx="6391176" cy="25025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5FF664-0DDE-3AC8-68E4-6513F96DC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78" y="856648"/>
            <a:ext cx="5685322" cy="28278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76280B-DBD8-E27A-7D3B-B5FE8BCC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3619099"/>
            <a:ext cx="6140917" cy="26758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5D5619B-BB12-8988-72B9-5B1CAD318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58" y="3711388"/>
            <a:ext cx="5553635" cy="25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23BA5-02D6-4358-3191-E3F49F2F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82880"/>
            <a:ext cx="10058400" cy="604299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des produits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84832-12C2-8F22-0202-04272F3E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31" y="914401"/>
            <a:ext cx="11799736" cy="4954692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07AB5E-8A9C-E184-CF45-621649D7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898434-B1DB-6417-91D1-FD652600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" y="978011"/>
            <a:ext cx="5823556" cy="52597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C00D2B-753C-6523-0F0B-66390CCF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80" y="1256305"/>
            <a:ext cx="5890437" cy="4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9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69FA2A-0E16-C02F-ED0C-3862ACDAC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367" y="155945"/>
            <a:ext cx="11369749" cy="5713148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74154E-4512-D387-C337-35F3CFFA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162FBC-E467-46B8-ABE1-98D95CFF2BA6}" type="datetime1">
              <a:rPr lang="fr-FR" smtClean="0"/>
              <a:t>13/06/2023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4A3363-A350-4193-899A-0D5A5F00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91" y="134679"/>
            <a:ext cx="5398566" cy="601802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C30AACE-1AD2-3405-B221-5EDEAE9A4D8A}"/>
              </a:ext>
            </a:extLst>
          </p:cNvPr>
          <p:cNvSpPr txBox="1"/>
          <p:nvPr/>
        </p:nvSpPr>
        <p:spPr>
          <a:xfrm>
            <a:off x="429370" y="254442"/>
            <a:ext cx="5931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de la récence et de la Fréquence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C1049EA-0796-39CF-3DB1-2C5E8DB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1578634"/>
            <a:ext cx="6029864" cy="44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5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40A74638-567A-4C9B-92AC-92262F50CE33}" vid="{4EE5C211-F92E-4B7F-99D7-2D674A6AA5E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{54B02F43-DCD6-4493-ADD9-DFB9F812C086}tf56160789_win32</Template>
  <TotalTime>0</TotalTime>
  <Words>1305</Words>
  <Application>Microsoft Office PowerPoint</Application>
  <PresentationFormat>Grand écran</PresentationFormat>
  <Paragraphs>267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ArialMT</vt:lpstr>
      <vt:lpstr>Bookman Old Style</vt:lpstr>
      <vt:lpstr>Calibri</vt:lpstr>
      <vt:lpstr>Franklin Gothic Book</vt:lpstr>
      <vt:lpstr>Garamond</vt:lpstr>
      <vt:lpstr>1_RetrospectVTI</vt:lpstr>
      <vt:lpstr>  Segmentez Des Clients D’un Site E-Commerce</vt:lpstr>
      <vt:lpstr>I-Problématique II-Traitement &amp; Analyse des Datasets III-Modélisation IV-Simulation de la Stabilité du Modèle. V-Conclusion</vt:lpstr>
      <vt:lpstr>I-Problématique</vt:lpstr>
      <vt:lpstr>II-Traitement &amp; Analyse des Datasets II-1 Présentation des Datasets</vt:lpstr>
      <vt:lpstr>Présentation PowerPoint</vt:lpstr>
      <vt:lpstr>II-2 Traitement des Datasets</vt:lpstr>
      <vt:lpstr>Analyse des commandes</vt:lpstr>
      <vt:lpstr>Analyse des produits</vt:lpstr>
      <vt:lpstr>Présentation PowerPoint</vt:lpstr>
      <vt:lpstr>Présentation PowerPoint</vt:lpstr>
      <vt:lpstr>Présentation PowerPoint</vt:lpstr>
      <vt:lpstr>III-Modélisation</vt:lpstr>
      <vt:lpstr>Démarche de modélisation.</vt:lpstr>
      <vt:lpstr>Processus de Segmentation.</vt:lpstr>
      <vt:lpstr>Présentation PowerPoint</vt:lpstr>
      <vt:lpstr>Clustering hiérarchique sur les variables RFM </vt:lpstr>
      <vt:lpstr>Présentation PowerPoint</vt:lpstr>
      <vt:lpstr>DBSCAN sur variables RFM</vt:lpstr>
      <vt:lpstr>Présentation PowerPoint</vt:lpstr>
      <vt:lpstr>KMEANS sur variables RFM</vt:lpstr>
      <vt:lpstr>Visualisation et interprétation des clusters du Kmeans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Segmentez Des Clients D’un Site E-Commerce</dc:title>
  <dc:creator>NADIA YEBEL</dc:creator>
  <cp:lastModifiedBy>NADIA YEBEL</cp:lastModifiedBy>
  <cp:revision>84</cp:revision>
  <dcterms:created xsi:type="dcterms:W3CDTF">2023-06-10T07:52:39Z</dcterms:created>
  <dcterms:modified xsi:type="dcterms:W3CDTF">2023-06-13T11:15:02Z</dcterms:modified>
</cp:coreProperties>
</file>